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70" r:id="rId2"/>
    <p:sldId id="277" r:id="rId3"/>
    <p:sldId id="257" r:id="rId4"/>
    <p:sldId id="265" r:id="rId5"/>
    <p:sldId id="267" r:id="rId6"/>
    <p:sldId id="296" r:id="rId7"/>
    <p:sldId id="288" r:id="rId8"/>
    <p:sldId id="289" r:id="rId9"/>
    <p:sldId id="290" r:id="rId10"/>
    <p:sldId id="291" r:id="rId11"/>
    <p:sldId id="294" r:id="rId12"/>
    <p:sldId id="280" r:id="rId13"/>
    <p:sldId id="281" r:id="rId14"/>
    <p:sldId id="292" r:id="rId15"/>
    <p:sldId id="293" r:id="rId16"/>
    <p:sldId id="282" r:id="rId17"/>
    <p:sldId id="295" r:id="rId18"/>
    <p:sldId id="283" r:id="rId19"/>
    <p:sldId id="284" r:id="rId20"/>
    <p:sldId id="285" r:id="rId21"/>
    <p:sldId id="286" r:id="rId22"/>
    <p:sldId id="287" r:id="rId23"/>
    <p:sldId id="276" r:id="rId24"/>
  </p:sldIdLst>
  <p:sldSz cx="9144000" cy="6858000" type="screen4x3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5FF"/>
    <a:srgbClr val="800000"/>
    <a:srgbClr val="FFFF99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C496E-E3BA-4184-BE06-C5A30E967829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81EC9-FD12-40E4-B0A7-5371ACB7B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06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C6FFF-9B27-4975-82D4-219AF5E75144}" type="datetimeFigureOut">
              <a:rPr lang="ru-RU" smtClean="0"/>
              <a:t>03.12.2014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E2C4D-9E59-49DF-81E1-626B54866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413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36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34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194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2C4D-9E59-49DF-81E1-626B54866E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19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1" y="2402064"/>
            <a:ext cx="8458200" cy="1470025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782" indent="0" algn="l">
              <a:buNone/>
              <a:defRPr sz="2400">
                <a:solidFill>
                  <a:schemeClr val="tx2"/>
                </a:solidFill>
              </a:defRPr>
            </a:lvl1pPr>
            <a:lvl2pPr marL="462732" indent="0" algn="ctr">
              <a:buNone/>
            </a:lvl2pPr>
            <a:lvl3pPr marL="925464" indent="0" algn="ctr">
              <a:buNone/>
            </a:lvl3pPr>
            <a:lvl4pPr marL="1388196" indent="0" algn="ctr">
              <a:buNone/>
            </a:lvl4pPr>
            <a:lvl5pPr marL="1850928" indent="0" algn="ctr">
              <a:buNone/>
            </a:lvl5pPr>
            <a:lvl6pPr marL="2313661" indent="0" algn="ctr">
              <a:buNone/>
            </a:lvl6pPr>
            <a:lvl7pPr marL="2776393" indent="0" algn="ctr">
              <a:buNone/>
            </a:lvl7pPr>
            <a:lvl8pPr marL="3239125" indent="0" algn="ctr">
              <a:buNone/>
            </a:lvl8pPr>
            <a:lvl9pPr marL="3701857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DC553-7E92-45C7-9E0F-A18056B807E9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8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751E3-61D7-4B74-BA27-BC40539203F5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8281988" y="6381750"/>
            <a:ext cx="762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525284-01B0-45E9-A30A-F87FE83578D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322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10E40-2327-4BCF-A516-35A11995E220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8281988" y="6381750"/>
            <a:ext cx="762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96D7B9-4783-4138-97D1-67FEAB9FD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236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1" y="1143000"/>
            <a:ext cx="8229600" cy="5430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Georgia" pitchFamily="18" charset="0"/>
              </a:defRPr>
            </a:lvl1pPr>
          </a:lstStyle>
          <a:p>
            <a:pPr>
              <a:defRPr/>
            </a:pPr>
            <a:fld id="{CBAF8386-BBBF-4AA4-BBF1-30C52BFF537C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eorgia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8281988" y="6381750"/>
            <a:ext cx="762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Georgia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BF7529-F271-4AEA-94AB-DA6224248D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046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40BB3-1C86-4554-888B-8D1A8CEBE25F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09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96" y="1981325"/>
            <a:ext cx="7772401" cy="1362075"/>
          </a:xfrm>
        </p:spPr>
        <p:txBody>
          <a:bodyPr anchor="b">
            <a:noAutofit/>
          </a:bodyPr>
          <a:lstStyle>
            <a:lvl1pPr algn="l">
              <a:buNone/>
              <a:defRPr sz="44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96" y="3367088"/>
            <a:ext cx="7772401" cy="1509712"/>
          </a:xfrm>
        </p:spPr>
        <p:txBody>
          <a:bodyPr/>
          <a:lstStyle>
            <a:lvl1pPr marL="46273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6F128-8715-42DC-A547-5210489A641D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27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1" y="2249549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549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D8807-202D-4F83-B65D-891E15586B5A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643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6273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6273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13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C988C66-BBF9-4DE0-AD90-EDD061EB9F95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>
          <a:xfrm>
            <a:off x="8281988" y="6381750"/>
            <a:ext cx="762000" cy="366713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9332FA-E57A-4912-8737-CCEB0914F39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072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F17C9-3BE3-4616-AEF4-E5E726ADAE3A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281988" y="6381750"/>
            <a:ext cx="762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C51EF7-EA19-4ECC-9472-920EAC36BD1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40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FC3A2-77AF-4387-AD61-D53B0819C71F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8281988" y="6381750"/>
            <a:ext cx="762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6DD213-11A1-4C8F-860A-FAF52A23BF2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593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511" y="1101970"/>
            <a:ext cx="3383281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511" y="2010727"/>
            <a:ext cx="3383281" cy="4617720"/>
          </a:xfrm>
        </p:spPr>
        <p:txBody>
          <a:bodyPr/>
          <a:lstStyle>
            <a:lvl1pPr marL="9255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ADFB0-219F-43A3-B2AC-F9C7370222EF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8281988" y="6381750"/>
            <a:ext cx="762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D95505-B2D7-48FE-999A-F7F5E0B6545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30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4" cy="4681637"/>
          </a:xfrm>
        </p:spPr>
        <p:txBody>
          <a:bodyPr vert="vert270" lIns="46273" tIns="0" rIns="46273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2" y="1143001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437"/>
            <a:ext cx="2590800" cy="2516489"/>
          </a:xfrm>
        </p:spPr>
        <p:txBody>
          <a:bodyPr lIns="0" tIns="0" rIns="46273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E42BB-F01F-4BDE-93FB-F8E14DA138C1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8281988" y="6381750"/>
            <a:ext cx="762000" cy="3667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22A2CF-5AB4-4253-9D14-B4A6DED4009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56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546" tIns="46273" rIns="92546" bIns="4627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546" tIns="46273" rIns="92546" bIns="462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lIns="92546" tIns="46273" rIns="92546" bIns="46273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rgbClr val="297FD5"/>
                </a:solidFill>
                <a:latin typeface="+mn-lt"/>
              </a:defRPr>
            </a:lvl1pPr>
          </a:lstStyle>
          <a:p>
            <a:pPr>
              <a:defRPr/>
            </a:pPr>
            <a:fld id="{DE103F06-B87C-405E-A2F2-F8846AEBA59A}" type="datetime1">
              <a:rPr lang="ru-RU" smtClean="0"/>
              <a:pPr>
                <a:defRPr/>
              </a:pPr>
              <a:t>03.12.2014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lIns="92546" tIns="46273" rIns="92546" bIns="46273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rgbClr val="297FD5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54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62732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25464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88196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50928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8300" indent="-257175" algn="l" rtl="0" eaLnBrk="0" fontAlgn="base" hangingPunct="0">
        <a:spcBef>
          <a:spcPts val="300"/>
        </a:spcBef>
        <a:spcAft>
          <a:spcPct val="0"/>
        </a:spcAft>
        <a:buClr>
          <a:srgbClr val="7F8FA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5163" indent="-24765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33450" indent="-220663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92213" indent="-201613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404938" indent="-184150" algn="l" rtl="0" eaLnBrk="0" fontAlgn="base" hangingPunct="0">
        <a:spcBef>
          <a:spcPts val="300"/>
        </a:spcBef>
        <a:spcAft>
          <a:spcPct val="0"/>
        </a:spcAft>
        <a:buClr>
          <a:srgbClr val="7F8FA9"/>
        </a:buClr>
        <a:buFont typeface="Georgia" pitchFamily="18" charset="0"/>
        <a:buChar char="▫"/>
        <a:defRPr sz="2000" kern="1200">
          <a:solidFill>
            <a:srgbClr val="7F8FA9"/>
          </a:solidFill>
          <a:latin typeface="+mn-lt"/>
          <a:ea typeface="+mn-ea"/>
          <a:cs typeface="+mn-cs"/>
        </a:defRPr>
      </a:lvl5pPr>
      <a:lvl6pPr marL="1628817" indent="-185093" algn="l" rtl="0" eaLnBrk="1" latinLnBrk="0" hangingPunct="1">
        <a:spcBef>
          <a:spcPts val="304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50928" indent="-185093" algn="l" rtl="0" eaLnBrk="1" latinLnBrk="0" hangingPunct="1">
        <a:spcBef>
          <a:spcPts val="304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54531" indent="-185093" algn="l" rtl="0" eaLnBrk="1" latinLnBrk="0" hangingPunct="1">
        <a:spcBef>
          <a:spcPts val="304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67387" indent="-185093" algn="l" rtl="0" eaLnBrk="1" latinLnBrk="0" hangingPunct="1">
        <a:spcBef>
          <a:spcPts val="304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627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254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881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509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3136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763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391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7018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 txBox="1">
            <a:spLocks/>
          </p:cNvSpPr>
          <p:nvPr/>
        </p:nvSpPr>
        <p:spPr bwMode="auto">
          <a:xfrm>
            <a:off x="119063" y="764704"/>
            <a:ext cx="790932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r>
              <a:rPr lang="ru-RU" altLang="ru-RU" b="1" dirty="0" smtClean="0">
                <a:solidFill>
                  <a:srgbClr val="FFFFFF"/>
                </a:solidFill>
                <a:latin typeface="Arial" charset="0"/>
              </a:rPr>
              <a:t>46-ое </a:t>
            </a:r>
            <a:r>
              <a:rPr lang="ru-RU" altLang="ru-RU" b="1" dirty="0">
                <a:solidFill>
                  <a:srgbClr val="FFFFFF"/>
                </a:solidFill>
                <a:latin typeface="Arial" charset="0"/>
              </a:rPr>
              <a:t>заседание </a:t>
            </a:r>
            <a:r>
              <a:rPr lang="ru-RU" altLang="ru-RU" b="1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ru-RU" altLang="ru-RU" b="1" dirty="0" smtClean="0">
                <a:solidFill>
                  <a:srgbClr val="FFFFFF"/>
                </a:solidFill>
                <a:latin typeface="Arial" charset="0"/>
              </a:rPr>
            </a:br>
            <a:r>
              <a:rPr lang="ru-RU" altLang="ru-RU" b="1" dirty="0" smtClean="0">
                <a:solidFill>
                  <a:srgbClr val="FFFFFF"/>
                </a:solidFill>
                <a:latin typeface="Arial" charset="0"/>
              </a:rPr>
              <a:t>Межгосударственного </a:t>
            </a:r>
            <a:r>
              <a:rPr lang="ru-RU" altLang="ru-RU" b="1" dirty="0">
                <a:solidFill>
                  <a:srgbClr val="FFFFFF"/>
                </a:solidFill>
                <a:latin typeface="Arial" charset="0"/>
              </a:rPr>
              <a:t>совета по стандартизации, метрологии и сертификации</a:t>
            </a:r>
          </a:p>
          <a:p>
            <a:endParaRPr lang="ru-RU" altLang="ru-RU" b="1" dirty="0" smtClean="0">
              <a:solidFill>
                <a:srgbClr val="FFFFFF"/>
              </a:solidFill>
              <a:latin typeface="Arial" charset="0"/>
            </a:endParaRPr>
          </a:p>
          <a:p>
            <a:endParaRPr lang="ru-RU" altLang="ru-RU" b="1" dirty="0">
              <a:solidFill>
                <a:srgbClr val="FFFFFF"/>
              </a:solidFill>
              <a:latin typeface="Arial" charset="0"/>
            </a:endParaRPr>
          </a:p>
          <a:p>
            <a:r>
              <a:rPr lang="ru-RU" altLang="ru-RU" sz="2400" i="1" dirty="0" smtClean="0">
                <a:solidFill>
                  <a:srgbClr val="FFFFFF"/>
                </a:solidFill>
                <a:latin typeface="Arial" charset="0"/>
              </a:rPr>
              <a:t>г</a:t>
            </a:r>
            <a:r>
              <a:rPr lang="ru-RU" altLang="ru-RU" sz="2400" i="1" dirty="0">
                <a:solidFill>
                  <a:srgbClr val="FFFFFF"/>
                </a:solidFill>
                <a:latin typeface="Arial" charset="0"/>
              </a:rPr>
              <a:t>. </a:t>
            </a:r>
            <a:r>
              <a:rPr lang="ru-RU" altLang="ru-RU" sz="2400" i="1" dirty="0" smtClean="0">
                <a:solidFill>
                  <a:srgbClr val="FFFFFF"/>
                </a:solidFill>
                <a:latin typeface="Arial" charset="0"/>
              </a:rPr>
              <a:t>Баку, 4 декабря 2014 </a:t>
            </a:r>
            <a:r>
              <a:rPr lang="ru-RU" altLang="ru-RU" sz="2400" i="1" dirty="0">
                <a:solidFill>
                  <a:srgbClr val="FFFFFF"/>
                </a:solidFill>
                <a:latin typeface="Arial" charset="0"/>
              </a:rPr>
              <a:t>года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539552" y="5602288"/>
            <a:ext cx="84249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8FA9"/>
              </a:buClr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A66AC"/>
              </a:buClr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AA2AE"/>
              </a:buClr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378D91"/>
              </a:buClr>
              <a:buSzTx/>
              <a:buFont typeface="Arial" charset="0"/>
              <a:buNone/>
              <a:tabLst/>
              <a:defRPr/>
            </a:pPr>
            <a:r>
              <a:rPr kumimoji="0" lang="ru-RU" alt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Назаренко В.В. – Председатель МГС, </a:t>
            </a:r>
            <a:br>
              <a:rPr kumimoji="0" lang="ru-RU" alt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ru-RU" alt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Председатель Государственного комитета по стандартизации,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378D91"/>
              </a:buClr>
              <a:buSzTx/>
              <a:buFont typeface="Arial" charset="0"/>
              <a:buNone/>
              <a:tabLst/>
              <a:defRPr/>
            </a:pPr>
            <a:r>
              <a:rPr kumimoji="0" lang="ru-RU" alt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канд. </a:t>
            </a:r>
            <a:r>
              <a:rPr kumimoji="0" lang="ru-RU" altLang="ru-RU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экон</a:t>
            </a:r>
            <a:r>
              <a:rPr kumimoji="0" lang="ru-RU" alt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наук</a:t>
            </a:r>
          </a:p>
        </p:txBody>
      </p:sp>
    </p:spTree>
    <p:extLst>
      <p:ext uri="{BB962C8B-B14F-4D97-AF65-F5344CB8AC3E}">
        <p14:creationId xmlns:p14="http://schemas.microsoft.com/office/powerpoint/2010/main" val="153573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1" y="1368350"/>
            <a:ext cx="8599363" cy="3539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800000"/>
            </a:solidFill>
          </a:ln>
        </p:spPr>
        <p:txBody>
          <a:bodyPr/>
          <a:lstStyle/>
          <a:p>
            <a:pPr marL="11112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800000"/>
              </a:buClr>
              <a:buFont typeface="Georgia" pitchFamily="18" charset="0"/>
              <a:buNone/>
            </a:pPr>
            <a:r>
              <a:rPr lang="ru-RU" sz="1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17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Совершенствование системы финансирования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46565"/>
            <a:ext cx="7992888" cy="646331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</a:pPr>
            <a:r>
              <a:rPr lang="ru-RU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Невозможность применения иных источников финансирования, </a:t>
            </a:r>
            <a:r>
              <a:rPr lang="ru-RU" b="1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кроме </a:t>
            </a:r>
            <a:r>
              <a:rPr lang="ru-RU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увеличения </a:t>
            </a:r>
            <a:r>
              <a:rPr lang="ru-RU" b="1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ежегодных взносов государств – участников  </a:t>
            </a:r>
            <a:endParaRPr lang="ru-RU" b="1" dirty="0" smtClean="0">
              <a:solidFill>
                <a:srgbClr val="00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780928"/>
            <a:ext cx="8599362" cy="39517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800000"/>
            </a:solidFill>
          </a:ln>
        </p:spPr>
        <p:txBody>
          <a:bodyPr/>
          <a:lstStyle/>
          <a:p>
            <a:pPr marL="11112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800000"/>
              </a:buClr>
              <a:buFont typeface="Georgia" pitchFamily="18" charset="0"/>
              <a:buNone/>
            </a:pPr>
            <a:r>
              <a:rPr lang="ru-RU" sz="1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6. Повышение компетентности экспертов в области стандартизации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6639" y="3284984"/>
            <a:ext cx="7992888" cy="936104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noAutofit/>
          </a:bodyPr>
          <a:lstStyle/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ru-RU" sz="15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Необходимо на постоянной основе осуществлять повышение компетентности разработчиков стандартов, председателей и секретарей МТК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7278" y="4437112"/>
            <a:ext cx="7525122" cy="6776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txBody>
          <a:bodyPr wrap="square" anchor="ctr">
            <a:noAutofit/>
          </a:bodyPr>
          <a:lstStyle/>
          <a:p>
            <a:r>
              <a:rPr lang="ru-RU" b="1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 ГОСТ 1.4 предусматривает введение понятие «эксперт по стандартизации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691680" y="368300"/>
            <a:ext cx="6048672" cy="62110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Проблемы при реализации принятых </a:t>
            </a: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Предложений </a:t>
            </a:r>
            <a:r>
              <a:rPr lang="ru-RU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совершенствованию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10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20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03262" y="476672"/>
            <a:ext cx="824804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Стандартизация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437112"/>
            <a:ext cx="8501920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Проблемы: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окончательная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редакция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ПМС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2015 год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подготовлена </a:t>
            </a:r>
            <a:r>
              <a:rPr lang="ru-RU" sz="20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без </a:t>
            </a:r>
            <a:r>
              <a:rPr lang="ru-RU" sz="2000" i="1" dirty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учета Порядка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опережающей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разработки;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содержит большое количество </a:t>
            </a:r>
            <a:r>
              <a:rPr lang="ru-RU" sz="2000" i="1" dirty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дублирования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тем разработки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одержит не отозванные темы разработки;</a:t>
            </a:r>
            <a:endParaRPr lang="ru-RU" sz="2000" i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требуется координация доработки проекта Программы со стороны Бюро МГС</a:t>
            </a:r>
            <a:endParaRPr lang="ru-RU" sz="2000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2328" y="3212976"/>
            <a:ext cx="8429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Подготовлена</a:t>
            </a:r>
            <a:r>
              <a:rPr lang="ru-RU" sz="20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выносится на утверждение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Программа работ по межгосударственной стандартизации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2013-2015 годы (ПМС 2013-2015)</a:t>
            </a:r>
          </a:p>
        </p:txBody>
      </p:sp>
      <p:sp>
        <p:nvSpPr>
          <p:cNvPr id="13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11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5" y="1052736"/>
            <a:ext cx="83833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Приняты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Порядок опережающей разработки (актуализации) Программы работ по межгосударственной стандартизации по отношению к национальным планам стандартизации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5535" y="2361074"/>
            <a:ext cx="82261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Изме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нение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№1 ПМГ 22-2004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«Правила разработки  программы  работ  по  межгосударственной  стандартизации» 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13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03262" y="476672"/>
            <a:ext cx="824804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Отраслевая стандартизация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12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30505" y="908720"/>
            <a:ext cx="2915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Итоги работы 44 и 45 МГС</a:t>
            </a:r>
            <a:endParaRPr lang="ru-RU" sz="1600" i="1" dirty="0">
              <a:solidFill>
                <a:srgbClr val="8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5" y="1196752"/>
            <a:ext cx="8355771" cy="1080120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anchor="ctr">
            <a:noAutofit/>
          </a:bodyPr>
          <a:lstStyle/>
          <a:p>
            <a:pPr marL="342900" indent="-342900">
              <a:buClr>
                <a:srgbClr val="800000"/>
              </a:buClr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Программа развития межгосударственных стандартов, обеспечивающих их гармонизацию с международными стандартами в области </a:t>
            </a:r>
            <a:r>
              <a:rPr lang="ru-RU" sz="20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энергоэффективности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 энергосбережения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3573016"/>
            <a:ext cx="8355770" cy="831577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anchor="ctr">
            <a:noAutofit/>
          </a:bodyPr>
          <a:lstStyle/>
          <a:p>
            <a:pPr marL="342900" indent="-342900">
              <a:buClr>
                <a:srgbClr val="800000"/>
              </a:buClr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Программа работ по межгосударственной стандартизации пищевой продукции на период до 2015 года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2348880"/>
            <a:ext cx="8427779" cy="1080120"/>
          </a:xfrm>
          <a:prstGeom prst="rect">
            <a:avLst/>
          </a:prstGeom>
          <a:ln w="19050">
            <a:noFill/>
          </a:ln>
        </p:spPr>
        <p:txBody>
          <a:bodyPr wrap="square" anchor="ctr">
            <a:noAutofit/>
          </a:bodyPr>
          <a:lstStyle/>
          <a:p>
            <a:r>
              <a:rPr lang="ru-RU" sz="24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Предлагается</a:t>
            </a:r>
            <a:r>
              <a:rPr lang="ru-RU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принять решение </a:t>
            </a:r>
            <a:r>
              <a:rPr lang="ru-RU" sz="2000" i="1" dirty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 завершении данной Программы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дальнейшее проведение работ по разработке межгосударственных стандартов в области </a:t>
            </a:r>
            <a:r>
              <a:rPr lang="ru-RU" sz="2000" i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энергоэффективности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 энергосбережения осуществлять в рамках ПМС 2013-2015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4437112"/>
            <a:ext cx="8424935" cy="720080"/>
          </a:xfrm>
          <a:prstGeom prst="rect">
            <a:avLst/>
          </a:prstGeom>
          <a:ln w="19050">
            <a:noFill/>
          </a:ln>
        </p:spPr>
        <p:txBody>
          <a:bodyPr wrap="square" anchor="ctr">
            <a:noAutofit/>
          </a:bodyPr>
          <a:lstStyle/>
          <a:p>
            <a:r>
              <a:rPr lang="ru-RU" sz="24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Предлагается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принять Изменение к данной Программе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подготовленное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Госстандартом Республики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Беларусь, однако сроки разработки по некоторым темам продлены до 2016 года.</a:t>
            </a:r>
            <a:endParaRPr lang="ru-RU" sz="2000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5376118"/>
            <a:ext cx="8501920" cy="1077218"/>
          </a:xfrm>
          <a:prstGeom prst="rect">
            <a:avLst/>
          </a:prstGeom>
          <a:ln w="15875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Проблемы: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информация в ПМС 2013-2015 и Программах не коррелируется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друг с другом (разработчики, сроки разработки и т.д.)</a:t>
            </a:r>
          </a:p>
        </p:txBody>
      </p:sp>
    </p:spTree>
    <p:extLst>
      <p:ext uri="{BB962C8B-B14F-4D97-AF65-F5344CB8AC3E}">
        <p14:creationId xmlns:p14="http://schemas.microsoft.com/office/powerpoint/2010/main" val="357179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95536" y="570166"/>
            <a:ext cx="824804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Стандартизация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7110" y="1844824"/>
            <a:ext cx="8064896" cy="1015663"/>
          </a:xfrm>
          <a:prstGeom prst="rect">
            <a:avLst/>
          </a:prstGeom>
          <a:noFill/>
          <a:ln w="19050">
            <a:noFill/>
          </a:ln>
        </p:spPr>
        <p:txBody>
          <a:bodyPr wrap="square" anchor="ctr">
            <a:noAutofit/>
          </a:bodyPr>
          <a:lstStyle/>
          <a:p>
            <a:pPr>
              <a:buClr>
                <a:srgbClr val="800000"/>
              </a:buClr>
            </a:pPr>
            <a:r>
              <a:rPr lang="ru-RU" sz="24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Проводятся</a:t>
            </a:r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работы </a:t>
            </a: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 систематизации, уточнению информации о МТК, подключению (авторизации) членов МТК в программный модуль МТК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7583" y="3148518"/>
            <a:ext cx="7815997" cy="1631216"/>
          </a:xfrm>
          <a:prstGeom prst="rect">
            <a:avLst/>
          </a:prstGeom>
          <a:solidFill>
            <a:srgbClr val="FFC5FF"/>
          </a:solidFill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ПРЕДЛАГАЕТСЯ: 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На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46-ом заседании МГС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принять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решение о целесообразности расформирования МТК, не разместивших до 01.03.2015 сведения в программном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модуле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Необходимы системные решения для активизации работы МТК</a:t>
            </a:r>
            <a:endParaRPr lang="ru-RU" sz="2000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13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30505" y="1180149"/>
            <a:ext cx="2915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Итоги работы 44 и 45 МГС</a:t>
            </a:r>
            <a:endParaRPr lang="ru-RU" sz="1600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92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9512" y="620688"/>
            <a:ext cx="8756526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Техническое регулирование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(Оценка соответствия)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14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415925" y="3356992"/>
            <a:ext cx="52361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Создание  дополнительных  технических барьеров в торговле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415925" y="2420888"/>
            <a:ext cx="2519363" cy="768350"/>
          </a:xfrm>
          <a:prstGeom prst="rect">
            <a:avLst/>
          </a:prstGeom>
          <a:solidFill>
            <a:srgbClr val="D3DFEE"/>
          </a:solidFill>
          <a:ln w="19050">
            <a:solidFill>
              <a:srgbClr val="003A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1500" b="1">
                <a:solidFill>
                  <a:srgbClr val="003366"/>
                </a:solidFill>
                <a:latin typeface="Arial" charset="0"/>
                <a:cs typeface="Arial" charset="0"/>
              </a:rPr>
              <a:t>разные объекты </a:t>
            </a:r>
          </a:p>
          <a:p>
            <a:pPr algn="ctr" eaLnBrk="1" hangingPunct="1"/>
            <a:r>
              <a:rPr lang="ru-RU" sz="1500" b="1">
                <a:solidFill>
                  <a:srgbClr val="003366"/>
                </a:solidFill>
                <a:latin typeface="Arial" charset="0"/>
                <a:cs typeface="Arial" charset="0"/>
              </a:rPr>
              <a:t>технического </a:t>
            </a:r>
          </a:p>
          <a:p>
            <a:pPr algn="ctr" eaLnBrk="1" hangingPunct="1"/>
            <a:r>
              <a:rPr lang="ru-RU" sz="1500" b="1">
                <a:solidFill>
                  <a:srgbClr val="003366"/>
                </a:solidFill>
                <a:latin typeface="Arial" charset="0"/>
                <a:cs typeface="Arial" charset="0"/>
              </a:rPr>
              <a:t>регулирования 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6319838" y="2420888"/>
            <a:ext cx="2298700" cy="768350"/>
          </a:xfrm>
          <a:prstGeom prst="rect">
            <a:avLst/>
          </a:prstGeom>
          <a:solidFill>
            <a:srgbClr val="D3DFEE"/>
          </a:solidFill>
          <a:ln w="19050">
            <a:solidFill>
              <a:srgbClr val="003A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1500" b="1">
                <a:solidFill>
                  <a:srgbClr val="003366"/>
                </a:solidFill>
                <a:latin typeface="Arial" charset="0"/>
                <a:cs typeface="Arial" charset="0"/>
              </a:rPr>
              <a:t>разные формы оценки </a:t>
            </a:r>
          </a:p>
          <a:p>
            <a:pPr algn="ctr" eaLnBrk="1" hangingPunct="1"/>
            <a:r>
              <a:rPr lang="ru-RU" sz="1500" b="1">
                <a:solidFill>
                  <a:srgbClr val="003366"/>
                </a:solidFill>
                <a:latin typeface="Arial" charset="0"/>
                <a:cs typeface="Arial" charset="0"/>
              </a:rPr>
              <a:t>соответствия объектов</a:t>
            </a: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3511550" y="2420888"/>
            <a:ext cx="2301875" cy="768350"/>
          </a:xfrm>
          <a:prstGeom prst="rect">
            <a:avLst/>
          </a:prstGeom>
          <a:solidFill>
            <a:srgbClr val="D3DFEE"/>
          </a:solidFill>
          <a:ln w="19050">
            <a:solidFill>
              <a:srgbClr val="003A6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1500" b="1">
                <a:solidFill>
                  <a:srgbClr val="003366"/>
                </a:solidFill>
                <a:latin typeface="Arial" charset="0"/>
                <a:cs typeface="Arial" charset="0"/>
              </a:rPr>
              <a:t>разные требования </a:t>
            </a:r>
            <a:br>
              <a:rPr lang="ru-RU" sz="1500" b="1">
                <a:solidFill>
                  <a:srgbClr val="003366"/>
                </a:solidFill>
                <a:latin typeface="Arial" charset="0"/>
                <a:cs typeface="Arial" charset="0"/>
              </a:rPr>
            </a:br>
            <a:r>
              <a:rPr lang="ru-RU" sz="1500" b="1">
                <a:solidFill>
                  <a:srgbClr val="003366"/>
                </a:solidFill>
                <a:latin typeface="Arial" charset="0"/>
                <a:cs typeface="Arial" charset="0"/>
              </a:rPr>
              <a:t>к объектам</a:t>
            </a:r>
          </a:p>
        </p:txBody>
      </p:sp>
      <p:sp>
        <p:nvSpPr>
          <p:cNvPr id="13" name="Стрелка вниз 12"/>
          <p:cNvSpPr/>
          <p:nvPr/>
        </p:nvSpPr>
        <p:spPr>
          <a:xfrm rot="2925150" flipH="1">
            <a:off x="2035969" y="2018466"/>
            <a:ext cx="466725" cy="433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flipH="1">
            <a:off x="4448175" y="2062122"/>
            <a:ext cx="455613" cy="419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9104048" flipH="1">
            <a:off x="6897862" y="2007537"/>
            <a:ext cx="444500" cy="450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12721" y="1419032"/>
            <a:ext cx="4961898" cy="569808"/>
          </a:xfrm>
          <a:prstGeom prst="rect">
            <a:avLst/>
          </a:prstGeom>
          <a:solidFill>
            <a:srgbClr val="003A6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F2F2F2"/>
                </a:solidFill>
                <a:latin typeface="Calibri" pitchFamily="34" charset="0"/>
                <a:cs typeface="Arial" charset="0"/>
              </a:rPr>
              <a:t>Формирование национальных систем технического регулирования</a:t>
            </a:r>
          </a:p>
        </p:txBody>
      </p:sp>
      <p:sp>
        <p:nvSpPr>
          <p:cNvPr id="35" name="Стрелка вниз 34"/>
          <p:cNvSpPr/>
          <p:nvPr/>
        </p:nvSpPr>
        <p:spPr>
          <a:xfrm flipH="1">
            <a:off x="2748235" y="3946004"/>
            <a:ext cx="455613" cy="419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" name="Прямоугольник 4"/>
          <p:cNvSpPr>
            <a:spLocks noChangeArrowheads="1"/>
          </p:cNvSpPr>
          <p:nvPr/>
        </p:nvSpPr>
        <p:spPr bwMode="auto">
          <a:xfrm>
            <a:off x="415925" y="4221088"/>
            <a:ext cx="52361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Снижение количества признаваемых сертификатов соответствия в  3 – 5 раз</a:t>
            </a:r>
            <a:endParaRPr lang="ru-RU" b="1" dirty="0">
              <a:solidFill>
                <a:srgbClr val="8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7" name="Rectangle 4"/>
          <p:cNvSpPr txBox="1">
            <a:spLocks noChangeArrowheads="1"/>
          </p:cNvSpPr>
          <p:nvPr/>
        </p:nvSpPr>
        <p:spPr bwMode="auto">
          <a:xfrm>
            <a:off x="473843" y="5158933"/>
            <a:ext cx="50342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/>
            <a:r>
              <a:rPr lang="ru-RU" b="1" dirty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Разработка национальных технических регламентов </a:t>
            </a:r>
          </a:p>
        </p:txBody>
      </p:sp>
      <p:graphicFrame>
        <p:nvGraphicFramePr>
          <p:cNvPr id="38" name="Group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117412"/>
              </p:ext>
            </p:extLst>
          </p:nvPr>
        </p:nvGraphicFramePr>
        <p:xfrm>
          <a:off x="5619751" y="3366740"/>
          <a:ext cx="3316287" cy="3378199"/>
        </p:xfrm>
        <a:graphic>
          <a:graphicData uri="http://schemas.openxmlformats.org/drawingml/2006/table">
            <a:tbl>
              <a:tblPr/>
              <a:tblGrid>
                <a:gridCol w="1665287"/>
                <a:gridCol w="1651000"/>
              </a:tblGrid>
              <a:tr h="9756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Страна СНГ</a:t>
                      </a: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Кол-во национальных технических регламентов</a:t>
                      </a: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275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Армения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4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Беларусь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4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Казахстан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Кыргызстан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Молдова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Россия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Таджикистан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Узбекистан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dbl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Украина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47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dbl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Стрелка вниз 38"/>
          <p:cNvSpPr/>
          <p:nvPr/>
        </p:nvSpPr>
        <p:spPr>
          <a:xfrm flipH="1">
            <a:off x="2748235" y="4797152"/>
            <a:ext cx="455613" cy="419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" name="Стрелка вниз 39"/>
          <p:cNvSpPr/>
          <p:nvPr/>
        </p:nvSpPr>
        <p:spPr>
          <a:xfrm flipH="1">
            <a:off x="2748235" y="5746204"/>
            <a:ext cx="455613" cy="419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" name="Rectangle 4"/>
          <p:cNvSpPr txBox="1">
            <a:spLocks noChangeArrowheads="1"/>
          </p:cNvSpPr>
          <p:nvPr/>
        </p:nvSpPr>
        <p:spPr bwMode="auto">
          <a:xfrm>
            <a:off x="323528" y="6095037"/>
            <a:ext cx="50342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/>
            <a:r>
              <a:rPr lang="ru-RU" b="1" dirty="0" smtClean="0">
                <a:solidFill>
                  <a:srgbClr val="800000"/>
                </a:solidFill>
                <a:latin typeface="Calibri" pitchFamily="34" charset="0"/>
                <a:cs typeface="Arial" charset="0"/>
              </a:rPr>
              <a:t>К моменту вступления ТР невозможность применять механизмы взаимного признания</a:t>
            </a:r>
            <a:endParaRPr lang="ru-RU" b="1" dirty="0">
              <a:solidFill>
                <a:srgbClr val="800000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96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3" y="2564904"/>
            <a:ext cx="87565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Создана </a:t>
            </a:r>
            <a:r>
              <a:rPr lang="ru-RU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рабочая 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группа по устранению технических барьеров в зоне свободной торговли (РГ ЗСТ) и проведено первое заседание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3" y="3284984"/>
            <a:ext cx="892899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Подготовлены </a:t>
            </a:r>
            <a:r>
              <a:rPr lang="ru-RU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«Основные 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направления и механизмы по устранению технических барьеров во взаимной торговле государств - участников СНГ» </a:t>
            </a:r>
          </a:p>
        </p:txBody>
      </p:sp>
      <p:sp>
        <p:nvSpPr>
          <p:cNvPr id="6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15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1279" y="2348880"/>
            <a:ext cx="3096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Итоги работы 44 и 45 МГС</a:t>
            </a:r>
            <a:endParaRPr lang="ru-RU" sz="1600" b="1" i="1" dirty="0">
              <a:solidFill>
                <a:srgbClr val="80000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691680" y="368300"/>
            <a:ext cx="6264696" cy="57606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Техническое регулирование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(Оценка соответствия)</a:t>
            </a:r>
            <a:endParaRPr lang="ru-RU" sz="2400" b="1" i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3" y="1052736"/>
            <a:ext cx="8756526" cy="1215717"/>
          </a:xfrm>
          <a:prstGeom prst="rect">
            <a:avLst/>
          </a:prstGeom>
          <a:solidFill>
            <a:srgbClr val="FFC5FF"/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24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Задача</a:t>
            </a:r>
            <a:endParaRPr lang="ru-RU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ru-RU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Сохранение/поиск новых  механизмов для устранения технических 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барьеров во взаимной торговле государств - участников СНГ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513" y="4520441"/>
            <a:ext cx="8928991" cy="22929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24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Требуется </a:t>
            </a:r>
          </a:p>
          <a:p>
            <a:pPr>
              <a:spcBef>
                <a:spcPts val="600"/>
              </a:spcBef>
            </a:pP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Решение руководителей национальных органов </a:t>
            </a:r>
            <a:r>
              <a:rPr lang="ru-RU" sz="22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 одобрению реальных </a:t>
            </a:r>
            <a:r>
              <a:rPr lang="ru-RU" sz="22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механизмов устранения технических барьеров 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 взаимной торговле </a:t>
            </a:r>
            <a:r>
              <a:rPr lang="ru-RU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как основы 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разработки </a:t>
            </a:r>
            <a:r>
              <a:rPr lang="ru-RU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проекта</a:t>
            </a:r>
            <a:br>
              <a:rPr lang="ru-RU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«Соглашения </a:t>
            </a:r>
            <a:r>
              <a:rPr lang="ru-RU" sz="22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 устранении технических барьеров во взаимной торговле государств - участников </a:t>
            </a:r>
            <a:r>
              <a:rPr lang="ru-RU" sz="22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СНГ»</a:t>
            </a:r>
            <a:endParaRPr lang="ru-RU" sz="22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20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5536" y="548680"/>
            <a:ext cx="824804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Оценка соответствия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5" y="1487686"/>
            <a:ext cx="83833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Принято</a:t>
            </a:r>
            <a:r>
              <a:rPr lang="ru-RU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Изменение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№ 1 ПМГ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36-2001 «Порядок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признания сертификатов соответствия в государствах-участниках Содружества Независимых Государств»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7133" y="3575918"/>
            <a:ext cx="84553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Доработан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Протокола о внесении изменений в Соглашение о принципах проведения и взаимном признании работ по сертификации от 4 июня 1992 г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16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2551837"/>
            <a:ext cx="763284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части распространения действия порядка признания на сертификаты соответствия на продукцию, соответствующую требованиям технических регламентов (национальных ТР и ТР региональных образований)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76664" y="1146230"/>
            <a:ext cx="2915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Итоги работы 44 и 45 МГС</a:t>
            </a:r>
            <a:endParaRPr lang="ru-RU" sz="1600" i="1" dirty="0">
              <a:solidFill>
                <a:srgbClr val="8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5" y="5275673"/>
            <a:ext cx="8424935" cy="72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/>
          <a:p>
            <a:r>
              <a:rPr lang="ru-RU" sz="2400" b="1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Предлагается</a:t>
            </a:r>
            <a:r>
              <a:rPr lang="ru-RU" sz="24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принять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данный Протокол</a:t>
            </a:r>
            <a:endParaRPr lang="ru-RU" sz="2000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73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5536" y="620688"/>
            <a:ext cx="824804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Конкурс в области качества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3548" y="1628800"/>
            <a:ext cx="8590574" cy="2731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ru-RU" sz="24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Утверждены </a:t>
            </a:r>
          </a:p>
          <a:p>
            <a:pPr marL="342900" indent="-342900">
              <a:spcBef>
                <a:spcPts val="300"/>
              </a:spcBef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Решение о конкурсе на соискание Премии СНГ 2015 года за достижения в области качества продукции и услуг</a:t>
            </a:r>
          </a:p>
          <a:p>
            <a:pPr marL="342900" indent="-342900">
              <a:spcBef>
                <a:spcPts val="300"/>
              </a:spcBef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План мероприятий по проведению конкурса на соискание Премии СНГ 2015 года за достижения в области качества продукции и услуг</a:t>
            </a:r>
          </a:p>
          <a:p>
            <a:pPr marL="342900" indent="-342900">
              <a:spcBef>
                <a:spcPts val="300"/>
              </a:spcBef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Новая редакция «Методических материалов по оценке предприятий применительно к модели Премии СНГ за достижения в области качества продукции и услуг»</a:t>
            </a:r>
          </a:p>
        </p:txBody>
      </p:sp>
      <p:sp>
        <p:nvSpPr>
          <p:cNvPr id="8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17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30505" y="1290246"/>
            <a:ext cx="2915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Итоги работы 44 и 45 МГС</a:t>
            </a:r>
            <a:endParaRPr lang="ru-RU" sz="1600" i="1" dirty="0">
              <a:solidFill>
                <a:srgbClr val="8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7505" y="5301208"/>
            <a:ext cx="8424935" cy="720080"/>
          </a:xfrm>
          <a:prstGeom prst="rect">
            <a:avLst/>
          </a:prstGeom>
          <a:solidFill>
            <a:srgbClr val="FFC5FF"/>
          </a:solidFill>
          <a:ln w="19050">
            <a:noFill/>
          </a:ln>
        </p:spPr>
        <p:txBody>
          <a:bodyPr wrap="square" anchor="ctr">
            <a:noAutofit/>
          </a:bodyPr>
          <a:lstStyle/>
          <a:p>
            <a:r>
              <a:rPr lang="ru-RU" sz="2400" b="1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Необходимо</a:t>
            </a:r>
            <a:r>
              <a:rPr lang="ru-RU" sz="24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странам СНГ принять активное участие в конкурсе Премии СНГ 2015</a:t>
            </a:r>
            <a:endParaRPr lang="ru-RU" sz="2000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66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5536" y="620688"/>
            <a:ext cx="824804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Аккредитация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3547" y="1477963"/>
            <a:ext cx="80320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Подписан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Меморандум о сотрудничестве национальных органов по аккредитации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197313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национальными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органами по аккредитации Республики Армения, Республики Беларусь, Республики Казахстан, Кыргызской Республики, Республики Молдова, Российской Федерации и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Украины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3547" y="3429000"/>
            <a:ext cx="80320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Разработан</a:t>
            </a:r>
            <a:r>
              <a:rPr lang="ru-RU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 «Соглашения о взаимном признании аккредитации органов по оценке </a:t>
            </a:r>
            <a:r>
              <a:rPr lang="ru-RU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соответствия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3546" y="5323855"/>
            <a:ext cx="82449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Одобрен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проект Модельного закона об аккредитации в области оценки соответствия</a:t>
            </a:r>
          </a:p>
        </p:txBody>
      </p:sp>
      <p:sp>
        <p:nvSpPr>
          <p:cNvPr id="7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18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30505" y="1146230"/>
            <a:ext cx="2915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Итоги работы 44 и 45 МГС</a:t>
            </a:r>
            <a:endParaRPr lang="ru-RU" sz="1600" i="1" dirty="0">
              <a:solidFill>
                <a:srgbClr val="8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4171727"/>
            <a:ext cx="77768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Предлагается</a:t>
            </a:r>
            <a:r>
              <a:rPr lang="ru-RU" sz="20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одобрить проект Соглашения для направления в Исполнительный комитет СНГ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90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5536" y="692696"/>
            <a:ext cx="824804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Надзор и контроль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5122" y="1715324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Разрабатывается</a:t>
            </a: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проект Соглашения о гармонизации общих принципов осуществления государственного надзора за соблюдением требований технических регламентов, норм и правил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5123" y="3722256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Проводятся</a:t>
            </a: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работы по внесению изменений в </a:t>
            </a:r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ПМГ </a:t>
            </a: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32-2006 «Порядок взаимодействия органов государственного надзора за соблюдением технических регламентов» в части определения контактных лиц за передачу данных об опасных товарах</a:t>
            </a:r>
          </a:p>
        </p:txBody>
      </p:sp>
      <p:sp>
        <p:nvSpPr>
          <p:cNvPr id="5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19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30505" y="1290246"/>
            <a:ext cx="2915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Итоги работы 44 и 45 МГС</a:t>
            </a:r>
            <a:endParaRPr lang="ru-RU" sz="1600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00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03261" y="332656"/>
            <a:ext cx="8248045" cy="57606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Актуальные проблемы в деятельности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МГС</a:t>
            </a:r>
            <a:endParaRPr lang="en-US" sz="24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96752"/>
            <a:ext cx="8612510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резко возросшее количество разрабатываемых межгосударственных стандартов</a:t>
            </a: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устаревание фонда межгосударственных стандартов</a:t>
            </a: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недостаточное внимание стран к межгосударственной стандартизации по сравнению с </a:t>
            </a: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национальной</a:t>
            </a: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окращение признания сертификатов, появление барьеров в торговле</a:t>
            </a:r>
            <a:endParaRPr lang="ru-RU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недостаточное  и не системное применение </a:t>
            </a: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информационных </a:t>
            </a: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технологий по всем направлениям деятельности</a:t>
            </a: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________</a:t>
            </a:r>
            <a:endParaRPr lang="ru-RU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6228601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В течение 2012-2014 гг. предпринимаются шаги по совершенствованию  деятельности МГС</a:t>
            </a:r>
            <a:endParaRPr lang="ru-RU" sz="1600" dirty="0"/>
          </a:p>
        </p:txBody>
      </p:sp>
      <p:sp>
        <p:nvSpPr>
          <p:cNvPr id="5" name="AutoShape 14"/>
          <p:cNvSpPr>
            <a:spLocks/>
          </p:cNvSpPr>
          <p:nvPr/>
        </p:nvSpPr>
        <p:spPr bwMode="auto">
          <a:xfrm rot="5400000">
            <a:off x="4605394" y="2520189"/>
            <a:ext cx="256606" cy="7416824"/>
          </a:xfrm>
          <a:prstGeom prst="rightBrace">
            <a:avLst>
              <a:gd name="adj1" fmla="val 29844"/>
              <a:gd name="adj2" fmla="val 50000"/>
            </a:avLst>
          </a:prstGeom>
          <a:noFill/>
          <a:ln w="2540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546" tIns="46273" rIns="92546" bIns="46273" anchor="ctr"/>
          <a:lstStyle/>
          <a:p>
            <a:endParaRPr lang="ru-RU" altLang="ru-RU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6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2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16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5536" y="620688"/>
            <a:ext cx="824804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Информационные </a:t>
            </a: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технологии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7752" y="1424970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Принята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Дорожная карта развития информационных технологий в рамках работ по межгосударственной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стандартизации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284090"/>
            <a:ext cx="8568952" cy="643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Утверждено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Положение о Системе информационного обеспечения деятельности МГС (СИО МГС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729226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Подготовлен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 Концепции развития информатизации деятельности МГС (</a:t>
            </a:r>
            <a:r>
              <a:rPr lang="ru-RU" sz="20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Росстандартом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581128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Проводятся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работы по реализации первоочередных предложений по совершенствованию АИС МГС и разработке новой версии АИС МГС (версия 4.0) в соответствии с Планом-графиком, принятым на 43-м заседании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МГС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929483"/>
            <a:ext cx="7542088" cy="643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Госстандарт Республики Казахстан проводит работы по созданию Центра управления СИО МГС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5662989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46-ом заседании МГС </a:t>
            </a:r>
            <a:r>
              <a:rPr lang="ru-RU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предлагается </a:t>
            </a:r>
            <a:r>
              <a:rPr lang="ru-RU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утвердить План-график работ по созданию новой версии (версия 4) АИС МГС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20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04656" y="1074222"/>
            <a:ext cx="2915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Итоги работы 44 и 45 МГС</a:t>
            </a:r>
            <a:endParaRPr lang="ru-RU" sz="1600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78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95536" y="548680"/>
            <a:ext cx="824804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Метрология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3751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Подготовлен</a:t>
            </a:r>
            <a:r>
              <a:rPr lang="ru-RU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проект межгосударственного соглашения «О взаимном признании результатов испытаний с целью утверждения типа, метрологической аттестации, поверки и калибровки средств измерений»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4016" y="2042839"/>
            <a:ext cx="889248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Реализуются </a:t>
            </a:r>
          </a:p>
          <a:p>
            <a:pPr marL="285750" indent="-285750"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Программа по созданию и применению межгосударственных стандартных образцов состава и свойств веществ и  материалов на 2011 – 2015 годы</a:t>
            </a:r>
          </a:p>
          <a:p>
            <a:pPr marL="285750" indent="-285750"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Программа работ по стандартизации, метрологии и оценке соответствия в области неразрушающего контроля и ее актуализации на 2015 -2017 гг.</a:t>
            </a:r>
          </a:p>
          <a:p>
            <a:pPr marL="285750" indent="-285750"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Программа работ по разработке аттестованных данных о физических константах и свойствах веществ и материалов по конкретным тематическим направлениям на 2013 – 2015 </a:t>
            </a:r>
            <a:r>
              <a:rPr lang="ru-RU" sz="16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г.г</a:t>
            </a: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Программа «Создание эталонов единицы длины нового поколения в диапазоне 10-9 ÷ 10- 4 м на 2013 – 2015 годы»</a:t>
            </a:r>
          </a:p>
          <a:p>
            <a:pPr marL="285750" indent="-285750"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Программа разработки и пересмотра основополагающих нормативных документов ГСИ на 2013 – 2015 </a:t>
            </a:r>
            <a:r>
              <a:rPr lang="ru-RU" sz="16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г.г</a:t>
            </a:r>
            <a:endParaRPr lang="ru-RU" sz="16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Программа работ по вопросам обеспечения единства измерений в сфере здравоохранения на 2013 – 2015 </a:t>
            </a:r>
            <a:r>
              <a:rPr lang="ru-RU" sz="16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г.г</a:t>
            </a: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Программа работ по созданию системы метрологического обеспечения измерений калорийности (энергии сгорания) газового топлива в сфере газовой калориметрии, а также других видов топлив</a:t>
            </a:r>
          </a:p>
          <a:p>
            <a:pPr marL="285750" indent="-285750"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План метрологического обеспечения радиационной стерилизации изделий медицинского назначения однократного применения</a:t>
            </a:r>
          </a:p>
          <a:p>
            <a:pPr marL="285750" indent="-285750"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Принята новая редакция РМГ 29 «ГСИ. Метрология. Основные термины и определения»</a:t>
            </a:r>
          </a:p>
        </p:txBody>
      </p:sp>
      <p:sp>
        <p:nvSpPr>
          <p:cNvPr id="5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21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04656" y="858198"/>
            <a:ext cx="2915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Итоги работы 44 и 45 МГС</a:t>
            </a:r>
            <a:endParaRPr lang="ru-RU" sz="1600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11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601534"/>
            <a:ext cx="4968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Сотрудничество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37506"/>
            <a:ext cx="86409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Подписано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Соглашение о сотрудничестве между Электроэнергетическим Советом СНГ и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МГС</a:t>
            </a:r>
            <a:endParaRPr lang="ru-RU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068960"/>
            <a:ext cx="77768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Предлагается</a:t>
            </a:r>
            <a:r>
              <a:rPr lang="ru-RU" sz="20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одобрить проект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Плана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представления в Электроэнергетический Совет СНГ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357553"/>
            <a:ext cx="86125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Доработан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План мероприятий по реализации положений Меморандума о сотрудничестве между МГС и ЕЭК в области стандартизации и обеспечения единства измерений</a:t>
            </a:r>
          </a:p>
        </p:txBody>
      </p:sp>
      <p:sp>
        <p:nvSpPr>
          <p:cNvPr id="8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22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04656" y="1074222"/>
            <a:ext cx="2915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Итоги работы 44 и 45 МГС</a:t>
            </a:r>
            <a:endParaRPr lang="ru-RU" sz="1600" i="1" dirty="0">
              <a:solidFill>
                <a:srgbClr val="8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7369" y="5358470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Предлагается</a:t>
            </a:r>
            <a:r>
              <a:rPr lang="ru-RU" sz="20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одобрить проект </a:t>
            </a:r>
            <a:r>
              <a:rPr lang="ru-RU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Плана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представления в ЕЭК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299519"/>
            <a:ext cx="86409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Доработан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План мероприятий по реализации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Соглашения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 сотрудничестве между Электроэнергетическим Советом СНГ и МГС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9571" y="5862098"/>
            <a:ext cx="7902141" cy="769441"/>
          </a:xfrm>
          <a:prstGeom prst="rect">
            <a:avLst/>
          </a:prstGeom>
          <a:solidFill>
            <a:srgbClr val="FFC5FF"/>
          </a:solidFill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Необходимо</a:t>
            </a:r>
            <a:r>
              <a:rPr lang="ru-RU" sz="2000" i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обеспечить </a:t>
            </a:r>
            <a:r>
              <a:rPr lang="ru-RU" sz="2000" i="1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взаимоувязку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планов со стратегией развития МГС  и выполнение </a:t>
            </a:r>
            <a:r>
              <a:rPr lang="ru-RU" sz="2000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намеченных мероприятий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59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ext Box 5"/>
          <p:cNvSpPr txBox="1">
            <a:spLocks noChangeArrowheads="1"/>
          </p:cNvSpPr>
          <p:nvPr/>
        </p:nvSpPr>
        <p:spPr bwMode="auto">
          <a:xfrm>
            <a:off x="441334" y="2589213"/>
            <a:ext cx="8361363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4800" b="1" i="1" smtClean="0">
                <a:solidFill>
                  <a:srgbClr val="0070C0"/>
                </a:solidFill>
                <a:latin typeface="Arial" pitchFamily="34" charset="0"/>
              </a:rPr>
              <a:t>Спасибо за внимание!</a:t>
            </a:r>
          </a:p>
        </p:txBody>
      </p:sp>
      <p:sp>
        <p:nvSpPr>
          <p:cNvPr id="154627" name="Номер слайда 6"/>
          <p:cNvSpPr txBox="1">
            <a:spLocks noGrp="1"/>
          </p:cNvSpPr>
          <p:nvPr/>
        </p:nvSpPr>
        <p:spPr bwMode="auto">
          <a:xfrm>
            <a:off x="8523746" y="-1032"/>
            <a:ext cx="4122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617979D0-52C6-44C5-B0B8-BA3764573E95}" type="slidenum">
              <a:rPr lang="ru-RU" smtClean="0">
                <a:solidFill>
                  <a:srgbClr val="002060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 smtClean="0">
              <a:solidFill>
                <a:srgbClr val="002060"/>
              </a:solidFill>
            </a:endParaRPr>
          </a:p>
        </p:txBody>
      </p:sp>
      <p:sp>
        <p:nvSpPr>
          <p:cNvPr id="4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23</a:t>
            </a:fld>
            <a:endParaRPr lang="ru-RU" altLang="ru-RU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222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Номер слайда 6"/>
          <p:cNvSpPr txBox="1">
            <a:spLocks noGrp="1"/>
          </p:cNvSpPr>
          <p:nvPr/>
        </p:nvSpPr>
        <p:spPr bwMode="auto">
          <a:xfrm>
            <a:off x="8751307" y="-103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FFFFFF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51520" y="620688"/>
            <a:ext cx="8751307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Этапы совершенствования межгосударственной стандартизации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(планы и отдельные шаги по реализации)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19377" y="1330315"/>
            <a:ext cx="36039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октябрь 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2012, Минск</a:t>
            </a:r>
            <a:endParaRPr lang="ru-RU" sz="14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323528" y="2843644"/>
            <a:ext cx="8368954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ts val="2400"/>
              </a:spcBef>
              <a:buFont typeface="Wingdings" pitchFamily="2" charset="2"/>
              <a:buChar char="Ø"/>
              <a:defRPr/>
            </a:pPr>
            <a:r>
              <a:rPr lang="ru-RU" sz="18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Создана</a:t>
            </a:r>
            <a:r>
              <a:rPr lang="ru-RU" sz="1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рабочая группа по совершенствованию</a:t>
            </a:r>
            <a:endParaRPr lang="ru-RU" sz="18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503262" y="5060517"/>
            <a:ext cx="8424714" cy="72789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Предложения </a:t>
            </a:r>
            <a:r>
              <a:rPr lang="ru-RU" sz="16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 совершенствованию межгосударственной </a:t>
            </a:r>
            <a:r>
              <a:rPr lang="ru-RU" sz="1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План </a:t>
            </a:r>
            <a:r>
              <a:rPr lang="ru-RU" sz="16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мероприятий по реализации предложений по </a:t>
            </a:r>
            <a:r>
              <a:rPr lang="ru-RU" sz="1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совершенствованию</a:t>
            </a:r>
            <a:endParaRPr lang="ru-RU" sz="16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51521" y="1259468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44 заседание НТКС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84698" y="2473151"/>
            <a:ext cx="36039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ноябрь 2012, Кисловодск</a:t>
            </a:r>
            <a:endParaRPr lang="ru-RU" sz="14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251520" y="2411596"/>
            <a:ext cx="3024335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42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431" y="3190037"/>
            <a:ext cx="774936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buClr>
                <a:srgbClr val="800000"/>
              </a:buClr>
              <a:defRPr/>
            </a:pPr>
            <a:r>
              <a:rPr lang="ru-RU" sz="1400" b="1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Заседания </a:t>
            </a:r>
            <a:r>
              <a:rPr lang="ru-RU" sz="1400" b="1" i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РГ </a:t>
            </a: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 совершенствованию межгосударственной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стандартизации: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январь </a:t>
            </a: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2013, Москва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март </a:t>
            </a: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2013, Минск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ü"/>
              <a:defRPr/>
            </a:pP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январь </a:t>
            </a: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2014,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Астана</a:t>
            </a:r>
            <a:endParaRPr lang="ru-RU" sz="16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74409" y="4221088"/>
            <a:ext cx="3024335" cy="485474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43 заседание </a:t>
            </a: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МГС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580112" y="4509120"/>
            <a:ext cx="22322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июнь 2013, Уфа</a:t>
            </a:r>
            <a:endParaRPr lang="ru-RU" sz="14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395536" y="5805264"/>
            <a:ext cx="8532440" cy="92333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Wingdings" pitchFamily="2" charset="2"/>
              <a:buChar char="Ø"/>
              <a:defRPr/>
            </a:pPr>
            <a:r>
              <a:rPr lang="ru-RU" sz="18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Обозначена</a:t>
            </a:r>
            <a:r>
              <a:rPr lang="ru-RU" sz="18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необходимость увеличения взносов государств-участников МГС на финансирование Бюро по стандартам МГС </a:t>
            </a:r>
            <a:r>
              <a:rPr lang="ru-RU" sz="1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18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2014 г.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34096" y="4719453"/>
            <a:ext cx="1572866" cy="406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Приняты 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16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3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323528" y="1702549"/>
            <a:ext cx="8299772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ts val="600"/>
              </a:spcBef>
              <a:buClr>
                <a:srgbClr val="800000"/>
              </a:buClr>
              <a:buFont typeface="Wingdings" pitchFamily="2" charset="2"/>
              <a:buChar char="Ø"/>
              <a:defRPr/>
            </a:pPr>
            <a:r>
              <a:rPr lang="ru-RU" sz="1800" b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Представлены </a:t>
            </a:r>
            <a:r>
              <a:rPr lang="ru-RU" sz="1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предложения Республики Беларусь по совершенствованию </a:t>
            </a:r>
            <a:r>
              <a:rPr lang="ru-RU" sz="1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МГС</a:t>
            </a:r>
            <a:endParaRPr lang="ru-RU" sz="1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81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51521" y="1135544"/>
            <a:ext cx="2880319" cy="3492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44 заседание МГС</a:t>
            </a:r>
            <a:endParaRPr lang="ru-RU" altLang="ru-RU" sz="18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1072" y="1124744"/>
            <a:ext cx="22322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ноябрь 2013, Минск</a:t>
            </a:r>
            <a:endParaRPr lang="ru-RU" sz="14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2395" y="5997768"/>
            <a:ext cx="8208912" cy="815608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систематизации 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уточнению информации о МТК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разработке Дорожной карты развития информационных технологий в рамках работ по межгосударственной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085184"/>
            <a:ext cx="87129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Ø"/>
              <a:defRPr/>
            </a:pPr>
            <a: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Учрежден </a:t>
            </a:r>
            <a:r>
              <a:rPr lang="ru-RU" sz="16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МТК </a:t>
            </a:r>
            <a: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536 «Методология </a:t>
            </a:r>
            <a:r>
              <a:rPr lang="ru-RU" sz="16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межгосударственной стандартизации»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2288" y="5702478"/>
            <a:ext cx="3377624" cy="3232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Ø"/>
            </a:pPr>
            <a:r>
              <a:rPr lang="ru-RU" sz="16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Начаты работы по:</a:t>
            </a:r>
          </a:p>
        </p:txBody>
      </p:sp>
      <p:sp>
        <p:nvSpPr>
          <p:cNvPr id="11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4</a:t>
            </a:fld>
            <a:endParaRPr lang="ru-RU" altLang="ru-RU" sz="1800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8420" y="4797152"/>
            <a:ext cx="8504407" cy="307777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lvl="0">
              <a:spcBef>
                <a:spcPts val="200"/>
              </a:spcBef>
              <a:buClr>
                <a:srgbClr val="800000"/>
              </a:buClr>
              <a:defRPr/>
            </a:pPr>
            <a:r>
              <a:rPr lang="ru-RU" sz="1400" b="1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ОДНАКО ПРИ ФОРМИРОВАНИИ ПМС НА 2015 ГОД ДАННЫЙ ПОРЯДОК НЕ ПРИМЕНЯЛСЯ</a:t>
            </a:r>
            <a:endParaRPr lang="ru-RU" sz="1400" b="1" i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5425479"/>
            <a:ext cx="47378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buClr>
                <a:srgbClr val="800000"/>
              </a:buClr>
              <a:defRPr/>
            </a:pPr>
            <a:r>
              <a:rPr lang="ru-RU" sz="1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июля 2014 года проведено 1-ое заседания МТК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79512" y="1437451"/>
            <a:ext cx="8784976" cy="34317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Ø"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Принят</a:t>
            </a:r>
            <a: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Порядок </a:t>
            </a:r>
            <a:r>
              <a:rPr lang="ru-RU" sz="16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опережающей разработки (актуализации) Программы </a:t>
            </a:r>
            <a: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работ</a:t>
            </a:r>
            <a:b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16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межгосударственной стандартизации по отношению к национальным </a:t>
            </a:r>
            <a: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планам стандартизации, </a:t>
            </a: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включающий:</a:t>
            </a:r>
          </a:p>
          <a:p>
            <a:pPr marL="644400" indent="-285750">
              <a:spcBef>
                <a:spcPts val="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сбор </a:t>
            </a: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предложений по разработке и обновлению ГОСТ в рамках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МТК</a:t>
            </a:r>
            <a:r>
              <a:rPr lang="ru-RU" sz="14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(апрель) </a:t>
            </a:r>
            <a:endParaRPr lang="ru-RU" sz="1400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644400" indent="-285750">
              <a:spcBef>
                <a:spcPts val="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голосование по новым темам в рамках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МТК </a:t>
            </a:r>
            <a:r>
              <a:rPr lang="ru-RU" sz="1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(май-июнь) </a:t>
            </a: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644400" indent="-285750">
              <a:spcBef>
                <a:spcPts val="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МТК размещает предложения в проект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ПМС</a:t>
            </a:r>
            <a:r>
              <a:rPr lang="ru-RU" sz="14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(июнь) </a:t>
            </a: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644400" indent="-285750">
              <a:spcBef>
                <a:spcPts val="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Бюро по стандартам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осуществляет </a:t>
            </a: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формирование первой редакции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ПМС</a:t>
            </a:r>
            <a:r>
              <a:rPr lang="ru-RU" sz="14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(июнь) </a:t>
            </a: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644400" indent="-285750">
              <a:spcBef>
                <a:spcPts val="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рассмотрение </a:t>
            </a: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первой редакции проекта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ПМС национальными органами </a:t>
            </a:r>
            <a:r>
              <a:rPr lang="ru-RU" sz="14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июль) </a:t>
            </a: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644400" indent="-285750">
              <a:spcBef>
                <a:spcPts val="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Бюро по стандартам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проводит </a:t>
            </a: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анализ по результатам рассмотрения национальными органами, формирует окончательную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редакцию</a:t>
            </a:r>
            <a:r>
              <a:rPr lang="ru-RU" sz="14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(август) </a:t>
            </a: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644400" indent="-285750">
              <a:spcBef>
                <a:spcPts val="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окончательная редакция проекта ПМС рассматривается на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НТКС</a:t>
            </a:r>
            <a:r>
              <a:rPr lang="ru-RU" sz="14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(сентябрь) </a:t>
            </a: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644400" indent="-285750">
              <a:spcBef>
                <a:spcPts val="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ПМС принимается на заседании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МГС </a:t>
            </a:r>
            <a:r>
              <a:rPr lang="ru-RU" sz="14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(октябрь)</a:t>
            </a:r>
          </a:p>
          <a:p>
            <a:pPr marL="644400" indent="-285750">
              <a:spcBef>
                <a:spcPts val="200"/>
              </a:spcBef>
              <a:buClr>
                <a:srgbClr val="002060"/>
              </a:buClr>
              <a:buFont typeface="Arial" pitchFamily="34" charset="0"/>
              <a:buChar char="•"/>
              <a:defRPr/>
            </a:pPr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 основании принятой ПМС национальные органы включают закрепленные за ними темы в проекты национальных планов (программ) стандартизации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251520" y="548680"/>
            <a:ext cx="8751307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Этапы совершенствования межгосударственной стандартизации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(планы и отдельные шаги по реализации)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35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47147" y="1255206"/>
            <a:ext cx="4536503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Внеочередное совещание </a:t>
            </a: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МГС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344618"/>
            <a:ext cx="8640960" cy="2236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20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Приняты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изменения №3 ГОСТ 1.2-2009 и №1 ПМГ 02-2008 в части </a:t>
            </a:r>
            <a:r>
              <a:rPr lang="ru-RU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критериев голосования по </a:t>
            </a:r>
            <a:r>
              <a:rPr lang="ru-RU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стандартам</a:t>
            </a:r>
            <a:endParaRPr lang="ru-RU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spcBef>
                <a:spcPts val="20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Разработан </a:t>
            </a:r>
            <a:r>
              <a:rPr lang="ru-RU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программный модуль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обеспечивающий сбор 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информации о </a:t>
            </a:r>
            <a:r>
              <a:rPr lang="ru-RU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МТК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а также 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взаимодействие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МТК с организациями-членами, экспертами по стандартизации и национальными органами при 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планировании и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разработке 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ГОСТ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spcBef>
                <a:spcPts val="20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Утверждена </a:t>
            </a:r>
            <a:r>
              <a:rPr lang="ru-RU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новая структура Бюро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стандартам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51646" y="1475876"/>
            <a:ext cx="22322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февраль 2014, Москва</a:t>
            </a:r>
            <a:endParaRPr lang="ru-RU" sz="14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5</a:t>
            </a:fld>
            <a:endParaRPr lang="ru-RU" altLang="ru-RU" sz="1800">
              <a:solidFill>
                <a:srgbClr val="FFFFFF"/>
              </a:solidFill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51520" y="548680"/>
            <a:ext cx="8751307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Этапы совершенствования межгосударственной стандартизации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(планы и отдельные шаги по реализации)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97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51521" y="1412776"/>
            <a:ext cx="3096343" cy="44134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546" tIns="46273" rIns="92546" bIns="46273" anchor="ctr"/>
          <a:lstStyle>
            <a:defPPr>
              <a:defRPr lang="ru-RU"/>
            </a:defPPr>
            <a:lvl1pPr marL="0" indent="0">
              <a:buClr>
                <a:srgbClr val="002060"/>
              </a:buClr>
              <a:buFont typeface="Wingdings" panose="05000000000000000000" pitchFamily="2" charset="2"/>
              <a:buNone/>
              <a:defRPr sz="2200" b="1" i="1">
                <a:solidFill>
                  <a:schemeClr val="bg1"/>
                </a:solidFill>
                <a:cs typeface="Arial" charset="0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8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45 заседание </a:t>
            </a:r>
            <a:r>
              <a:rPr lang="ru-RU" altLang="ru-RU" sz="18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МГС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100525"/>
            <a:ext cx="8784976" cy="327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Рассмотрен проект </a:t>
            </a:r>
            <a:r>
              <a:rPr lang="ru-RU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«Дорожной карты» по разработке перспективного облика МГС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как региональной 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организации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20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Поручено обеспечить </a:t>
            </a:r>
            <a:r>
              <a:rPr lang="ru-RU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функционирование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 сайте МГС </a:t>
            </a:r>
            <a:r>
              <a:rPr lang="ru-RU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открытой части модуля </a:t>
            </a:r>
            <a:r>
              <a:rPr lang="ru-RU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МТК</a:t>
            </a:r>
            <a:endParaRPr lang="ru-RU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20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Принята </a:t>
            </a:r>
            <a:r>
              <a:rPr lang="ru-RU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Дорожная карта </a:t>
            </a:r>
            <a:r>
              <a:rPr lang="ru-RU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развития информационных </a:t>
            </a:r>
            <a:r>
              <a:rPr lang="ru-RU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технологий</a:t>
            </a:r>
          </a:p>
          <a:p>
            <a:pPr marL="285750" indent="-285750">
              <a:spcBef>
                <a:spcPts val="20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Утверждено </a:t>
            </a:r>
            <a:r>
              <a:rPr lang="ru-RU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Положение </a:t>
            </a:r>
            <a:r>
              <a:rPr lang="ru-RU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о Системе информационного обеспечения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деятельности МГС 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(поручено провести </a:t>
            </a: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процедуры по созданию Центра управления СИО 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МГС в Республике Казахстан)</a:t>
            </a: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200"/>
              </a:spcBef>
              <a:spcAft>
                <a:spcPts val="600"/>
              </a:spcAft>
              <a:buClr>
                <a:srgbClr val="800000"/>
              </a:buClr>
              <a:buFont typeface="Wingdings" pitchFamily="2" charset="2"/>
              <a:buChar char="§"/>
              <a:defRPr/>
            </a:pPr>
            <a:r>
              <a:rPr lang="ru-RU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Поручено </a:t>
            </a:r>
            <a:r>
              <a:rPr lang="ru-RU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разработать </a:t>
            </a:r>
            <a:r>
              <a:rPr lang="ru-RU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Концепцию </a:t>
            </a:r>
            <a:r>
              <a:rPr lang="ru-RU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развития информатизации деятельности МГС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78488" y="1609055"/>
            <a:ext cx="22322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июнь 2014, Сочи</a:t>
            </a:r>
            <a:endParaRPr lang="ru-RU" sz="14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6</a:t>
            </a:fld>
            <a:endParaRPr lang="ru-RU" altLang="ru-RU" sz="1800">
              <a:solidFill>
                <a:srgbClr val="FFFF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013" y="5373216"/>
            <a:ext cx="87433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800000"/>
              </a:buCl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Увеличен размер взноса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финансирование Бюро по стандартам МГС на 2015 г. в размере 14000 долларов США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51520" y="548680"/>
            <a:ext cx="8751307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Этапы совершенствования межгосударственной стандартизации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(планы и отдельные шаги по реализации)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15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72793" y="404664"/>
            <a:ext cx="7275525" cy="43204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Проблемы при реализации принятых </a:t>
            </a:r>
            <a:endParaRPr lang="ru-RU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Предложений по совершенствованию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79511" y="1124744"/>
            <a:ext cx="8352929" cy="3600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800000"/>
            </a:solidFill>
          </a:ln>
        </p:spPr>
        <p:txBody>
          <a:bodyPr/>
          <a:lstStyle>
            <a:lvl1pPr marL="368300" indent="-2571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5163" indent="-24765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33450" indent="-2206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92213" indent="-2016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404938" indent="-18415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 kern="1200">
                <a:solidFill>
                  <a:srgbClr val="7F8FA9"/>
                </a:solidFill>
                <a:latin typeface="+mn-lt"/>
                <a:ea typeface="+mn-ea"/>
                <a:cs typeface="+mn-cs"/>
              </a:defRPr>
            </a:lvl5pPr>
            <a:lvl6pPr marL="1628817" indent="-185093" algn="l" rtl="0" eaLnBrk="1" latinLnBrk="0" hangingPunct="1">
              <a:spcBef>
                <a:spcPts val="304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50928" indent="-185093" algn="l" rtl="0" eaLnBrk="1" latinLnBrk="0" hangingPunct="1">
              <a:spcBef>
                <a:spcPts val="304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54531" indent="-185093" algn="l" rtl="0" eaLnBrk="1" latinLnBrk="0" hangingPunct="1">
              <a:spcBef>
                <a:spcPts val="304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67387" indent="-185093" algn="l" rtl="0" eaLnBrk="1" latinLnBrk="0" hangingPunct="1">
              <a:spcBef>
                <a:spcPts val="304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125" indent="0">
              <a:spcBef>
                <a:spcPts val="600"/>
              </a:spcBef>
              <a:buClr>
                <a:srgbClr val="800000"/>
              </a:buClr>
              <a:buNone/>
            </a:pPr>
            <a:r>
              <a:rPr lang="ru-RU" sz="17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1. Совершенствование </a:t>
            </a:r>
            <a:r>
              <a:rPr lang="ru-RU" sz="1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структуры </a:t>
            </a:r>
            <a:r>
              <a:rPr lang="ru-RU" sz="17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МГС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84784"/>
            <a:ext cx="63184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ru-RU" sz="1500" b="1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новая структура Бюро по стандартам </a:t>
            </a:r>
            <a:r>
              <a:rPr lang="ru-RU" sz="15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МГС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1722874"/>
            <a:ext cx="64087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феврале 2014 года на внеочередном совещании МГС </a:t>
            </a:r>
            <a:r>
              <a:rPr lang="ru-RU" sz="15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утверждена</a:t>
            </a:r>
            <a:r>
              <a:rPr lang="ru-RU" sz="15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5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новая структура Бюро по стандартам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5" y="2204864"/>
            <a:ext cx="874846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ru-RU" sz="1500" b="1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доукомплектование Бюро по стандартам МГС квалифицированным персоналом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3" y="2730986"/>
            <a:ext cx="8352928" cy="3600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800000"/>
            </a:solidFill>
          </a:ln>
        </p:spPr>
        <p:txBody>
          <a:bodyPr/>
          <a:lstStyle/>
          <a:p>
            <a:pPr marL="11112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800000"/>
              </a:buClr>
              <a:buFont typeface="Georgia" pitchFamily="18" charset="0"/>
              <a:buNone/>
            </a:pPr>
            <a:r>
              <a:rPr lang="ru-RU" sz="1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2. Совершенствование методологии межгосударственной стандартизации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3307050"/>
            <a:ext cx="22322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Не осуществляется</a:t>
            </a:r>
            <a:endParaRPr lang="ru-RU" sz="1400" i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84196" y="3595082"/>
            <a:ext cx="7144188" cy="3231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>
              <a:spcBef>
                <a:spcPts val="2400"/>
              </a:spcBef>
            </a:pPr>
            <a:r>
              <a:rPr lang="ru-RU" sz="1500" b="1" u="sng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Проблемы</a:t>
            </a:r>
            <a:r>
              <a:rPr lang="ru-RU" sz="15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при взаимных поставках продукции</a:t>
            </a:r>
            <a:endParaRPr lang="ru-RU" sz="1500" b="1" dirty="0">
              <a:solidFill>
                <a:srgbClr val="00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3792" y="4005064"/>
            <a:ext cx="7326560" cy="429042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noAutofit/>
          </a:bodyPr>
          <a:lstStyle/>
          <a:p>
            <a:pPr marL="285750" indent="-285750" algn="just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ru-RU" sz="15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Повышение уровня согласия (консенсуса) при принятии ГОСТ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091026"/>
            <a:ext cx="7632848" cy="504056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noAutofit/>
          </a:bodyPr>
          <a:lstStyle/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ru-RU" sz="15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Обязательное введение в действие </a:t>
            </a:r>
            <a:r>
              <a:rPr lang="ru-RU" sz="1500" b="1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ГОСТ, к которым присоединилась страна</a:t>
            </a:r>
            <a:endParaRPr lang="ru-RU" sz="1500" b="1" i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84196" y="4437112"/>
            <a:ext cx="7144188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</a:pPr>
            <a:r>
              <a:rPr lang="ru-RU" altLang="ru-RU" sz="1500" b="1" u="sng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Проблемы</a:t>
            </a:r>
            <a:r>
              <a:rPr lang="ru-RU" altLang="ru-RU" sz="15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большое </a:t>
            </a:r>
            <a:r>
              <a:rPr lang="ru-RU" altLang="ru-RU" sz="1500" b="1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количество проектов ГОСТ, по которым не удается провести процедуру </a:t>
            </a:r>
            <a:r>
              <a:rPr lang="ru-RU" altLang="ru-RU" sz="15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голосования (не </a:t>
            </a:r>
            <a:r>
              <a:rPr lang="ru-RU" altLang="ru-RU" sz="1500" b="1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удается набрать достаточное количество </a:t>
            </a:r>
            <a:r>
              <a:rPr lang="ru-RU" altLang="ru-RU" sz="15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голосов)</a:t>
            </a:r>
            <a:endParaRPr lang="ru-RU" sz="1500" b="1" dirty="0">
              <a:solidFill>
                <a:srgbClr val="00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3999" y="5085184"/>
            <a:ext cx="87484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внеочередном совещании МГС принято изменение № 3 </a:t>
            </a: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ГОСТ </a:t>
            </a:r>
            <a:r>
              <a:rPr lang="ru-RU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1.2-2009</a:t>
            </a:r>
            <a:endParaRPr lang="ru-RU" sz="16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0023" y="5373216"/>
            <a:ext cx="663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стандарт считается принятым, если за него проголосовало </a:t>
            </a:r>
            <a:br>
              <a:rPr lang="ru-RU" sz="16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b="1" i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 менее 3-х </a:t>
            </a:r>
            <a:r>
              <a:rPr lang="ru-RU" sz="16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заинтересованных в принятии государств-участников</a:t>
            </a:r>
            <a:endParaRPr lang="ru-RU" sz="16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105469" y="5118283"/>
            <a:ext cx="2003035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2400"/>
              </a:spcBef>
            </a:pPr>
            <a:r>
              <a:rPr lang="ru-RU" sz="1200" b="1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Привело к принятию документов неудовлетворительного качества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403648" y="2439687"/>
            <a:ext cx="22322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Не проведено</a:t>
            </a:r>
            <a:endParaRPr lang="ru-RU" sz="1400" i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20454" y="6114782"/>
            <a:ext cx="35322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Разрабатываемый проект ГОСТ 1.2</a:t>
            </a:r>
            <a:endParaRPr lang="ru-RU" sz="16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36477" y="6402814"/>
            <a:ext cx="3096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Принятие ГОСТ в рамках МТК</a:t>
            </a:r>
            <a:endParaRPr lang="ru-RU" sz="16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64087" y="6207695"/>
            <a:ext cx="3257625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2400"/>
              </a:spcBef>
            </a:pPr>
            <a:r>
              <a:rPr lang="ru-RU" sz="12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Приведет </a:t>
            </a:r>
            <a:r>
              <a:rPr lang="ru-RU" sz="1200" b="1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 </a:t>
            </a:r>
            <a:r>
              <a:rPr lang="ru-RU" sz="12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понижению консенсуса, так как есть МТК, в которых менее 3-х членов</a:t>
            </a:r>
            <a:endParaRPr lang="ru-RU" sz="1200" b="1" dirty="0">
              <a:solidFill>
                <a:srgbClr val="00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3999" y="5085184"/>
            <a:ext cx="6703338" cy="87280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6867337" y="5351730"/>
            <a:ext cx="238132" cy="3815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76438" y="6155575"/>
            <a:ext cx="4039578" cy="58579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4891675" y="6262573"/>
            <a:ext cx="400405" cy="3815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7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34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Штриховая стрелка вправо 11"/>
          <p:cNvSpPr/>
          <p:nvPr/>
        </p:nvSpPr>
        <p:spPr>
          <a:xfrm rot="5400000">
            <a:off x="4078439" y="5175194"/>
            <a:ext cx="324036" cy="504056"/>
          </a:xfrm>
          <a:prstGeom prst="stripedRightArrow">
            <a:avLst>
              <a:gd name="adj1" fmla="val 50000"/>
              <a:gd name="adj2" fmla="val 454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79511" y="1124744"/>
            <a:ext cx="8599363" cy="3600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800000"/>
            </a:solidFill>
          </a:ln>
        </p:spPr>
        <p:txBody>
          <a:bodyPr/>
          <a:lstStyle>
            <a:lvl1pPr marL="368300" indent="-2571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5163" indent="-24765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33450" indent="-2206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92213" indent="-2016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404938" indent="-18415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 kern="1200">
                <a:solidFill>
                  <a:srgbClr val="7F8FA9"/>
                </a:solidFill>
                <a:latin typeface="+mn-lt"/>
                <a:ea typeface="+mn-ea"/>
                <a:cs typeface="+mn-cs"/>
              </a:defRPr>
            </a:lvl5pPr>
            <a:lvl6pPr marL="1628817" indent="-185093" algn="l" rtl="0" eaLnBrk="1" latinLnBrk="0" hangingPunct="1">
              <a:spcBef>
                <a:spcPts val="304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50928" indent="-185093" algn="l" rtl="0" eaLnBrk="1" latinLnBrk="0" hangingPunct="1">
              <a:spcBef>
                <a:spcPts val="304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54531" indent="-185093" algn="l" rtl="0" eaLnBrk="1" latinLnBrk="0" hangingPunct="1">
              <a:spcBef>
                <a:spcPts val="304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67387" indent="-185093" algn="l" rtl="0" eaLnBrk="1" latinLnBrk="0" hangingPunct="1">
              <a:spcBef>
                <a:spcPts val="304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125" indent="0">
              <a:spcBef>
                <a:spcPts val="600"/>
              </a:spcBef>
              <a:buClr>
                <a:srgbClr val="800000"/>
              </a:buClr>
              <a:buNone/>
            </a:pPr>
            <a:r>
              <a:rPr lang="ru-RU" sz="1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17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Совершенствование работы МТК</a:t>
            </a:r>
            <a:endParaRPr lang="ru-RU" sz="17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556792"/>
            <a:ext cx="7992888" cy="323165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ru-RU" sz="15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Установление определяющей роли МТК в планировании и разработке ГОСТ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879957"/>
            <a:ext cx="7144188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altLang="ru-RU" sz="15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Принято изменение № 1 ПМГ </a:t>
            </a:r>
            <a:r>
              <a:rPr lang="ru-RU" altLang="ru-RU" sz="15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02-2008 </a:t>
            </a:r>
            <a:r>
              <a:rPr lang="ru-RU" altLang="ru-RU" sz="1500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</a:t>
            </a:r>
            <a:r>
              <a:rPr lang="ru-RU" altLang="ru-RU" sz="1500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части: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5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голосовать за принятие ГОСТ могут только полноправные члены МТК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5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полноправные члены МТК более 3-х раз не голосуют – их статус членства меняется на наблюдателя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9747" y="2895620"/>
            <a:ext cx="72577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Проблемы: Изменение </a:t>
            </a:r>
            <a:r>
              <a:rPr lang="ru-RU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 выполняется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данном этапе большинство МТК не работают в полном объеме</a:t>
            </a:r>
            <a:endParaRPr lang="ru-RU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789040"/>
            <a:ext cx="7992888" cy="323165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ru-RU" sz="15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Проведение работ по уточнению информации о МТК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51315" y="4149080"/>
            <a:ext cx="3924436" cy="531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145 МТК </a:t>
            </a:r>
            <a:r>
              <a:rPr lang="ru-RU" sz="1600" b="1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обновили информацию</a:t>
            </a:r>
          </a:p>
          <a:p>
            <a:r>
              <a:rPr lang="ru-RU" sz="1600" b="1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118 МТК </a:t>
            </a:r>
            <a:r>
              <a:rPr lang="ru-RU" sz="1600" b="1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информация не обновлена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725144"/>
            <a:ext cx="7257794" cy="6292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txBody>
          <a:bodyPr wrap="square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отсутствие </a:t>
            </a:r>
            <a:r>
              <a:rPr lang="ru-RU" sz="1600" b="1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актуализированной информации о деятельности </a:t>
            </a:r>
            <a:r>
              <a:rPr lang="ru-RU" sz="16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МТК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регистрация в портале не означает активную работу МТК </a:t>
            </a:r>
            <a:endParaRPr lang="ru-RU" sz="1600" b="1" dirty="0">
              <a:solidFill>
                <a:srgbClr val="00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5507940"/>
            <a:ext cx="5385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Необходимо активизировать работу</a:t>
            </a:r>
            <a:endParaRPr lang="ru-RU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5877272"/>
            <a:ext cx="7992888" cy="323165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ru-RU" sz="15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Разработка ГОСТ 1.4 взамен ПМГ 02-2008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6200437"/>
            <a:ext cx="7257794" cy="6292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txBody>
          <a:bodyPr wrap="square" anchor="ctr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 установлена функция по разработке ГОСТ в рамках МТК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 </a:t>
            </a:r>
            <a:r>
              <a:rPr lang="ru-RU" sz="1600" b="1" dirty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установлены положения по применению </a:t>
            </a:r>
            <a:r>
              <a:rPr lang="ru-RU" sz="16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модуля «е-ТК»</a:t>
            </a:r>
            <a:endParaRPr lang="ru-RU" sz="1600" b="1" dirty="0">
              <a:solidFill>
                <a:srgbClr val="00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4048" y="4245610"/>
            <a:ext cx="3328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 программном модуле «е-ТК»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547664" y="368300"/>
            <a:ext cx="6785052" cy="54042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Проблемы при реализации принятых </a:t>
            </a: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Предложений </a:t>
            </a:r>
            <a:r>
              <a:rPr lang="ru-RU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совершенствованию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8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10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1" y="1368350"/>
            <a:ext cx="8599363" cy="3539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rgbClr val="800000"/>
            </a:solidFill>
          </a:ln>
        </p:spPr>
        <p:txBody>
          <a:bodyPr/>
          <a:lstStyle/>
          <a:p>
            <a:pPr marL="11112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800000"/>
              </a:buClr>
              <a:buFont typeface="Georgia" pitchFamily="18" charset="0"/>
              <a:buNone/>
            </a:pPr>
            <a:r>
              <a:rPr lang="ru-RU" sz="17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4. Совершенствование планирования разработки ГОСТ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16831"/>
            <a:ext cx="7992888" cy="1152128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noAutofit/>
          </a:bodyPr>
          <a:lstStyle/>
          <a:p>
            <a:pPr marL="285750" indent="-285750" algn="just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ru-RU" sz="15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Принято изменение в ПМГ 22-2004</a:t>
            </a:r>
          </a:p>
          <a:p>
            <a:pPr marL="265113" algn="just"/>
            <a:r>
              <a:rPr lang="ru-RU" sz="1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 соответствии с Порядком опережающей разработки (актуализации) Программы работ по межгосударственной стандартизации по отношению к национальным планам </a:t>
            </a:r>
            <a:r>
              <a:rPr lang="ru-RU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стандартизации</a:t>
            </a:r>
            <a:endParaRPr lang="ru-RU" sz="15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07630" y="2680780"/>
            <a:ext cx="16561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2400"/>
              </a:spcBef>
            </a:pPr>
            <a:r>
              <a:rPr lang="ru-RU" sz="1400" i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Не соблюдается</a:t>
            </a:r>
            <a:endParaRPr lang="ru-RU" sz="1400" i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6020" y="3068960"/>
            <a:ext cx="7257794" cy="4320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txBody>
          <a:bodyPr wrap="square" anchor="ctr">
            <a:noAutofit/>
          </a:bodyPr>
          <a:lstStyle/>
          <a:p>
            <a:r>
              <a:rPr lang="ru-RU" sz="1600" b="1" u="sng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Проблемы</a:t>
            </a:r>
            <a:r>
              <a:rPr lang="ru-RU" sz="16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формирование ПМС только через МТК не осуществляется</a:t>
            </a:r>
            <a:endParaRPr lang="ru-RU" sz="1600" b="1" dirty="0">
              <a:solidFill>
                <a:srgbClr val="00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789040"/>
            <a:ext cx="7992888" cy="576064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noAutofit/>
          </a:bodyPr>
          <a:lstStyle/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ru-RU" sz="15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Формирование межгосударственных программ по отдельным направлениям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4365104"/>
            <a:ext cx="7264222" cy="7920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2060"/>
            </a:solidFill>
          </a:ln>
        </p:spPr>
        <p:txBody>
          <a:bodyPr wrap="square" anchor="ctr">
            <a:noAutofit/>
          </a:bodyPr>
          <a:lstStyle/>
          <a:p>
            <a:r>
              <a:rPr lang="ru-RU" sz="1600" b="1" u="sng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Проблемы</a:t>
            </a:r>
            <a:r>
              <a:rPr lang="ru-RU" sz="16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необходимость дублирования отраслевых программ в ПМС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00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сложность актуализации и отслеживания реализации отраслевых программ</a:t>
            </a:r>
            <a:endParaRPr lang="ru-RU" sz="1600" b="1" dirty="0">
              <a:solidFill>
                <a:srgbClr val="00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579948"/>
            <a:ext cx="72577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Необходимо</a:t>
            </a:r>
            <a:r>
              <a:rPr lang="ru-RU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формирование отраслевых программ на основании ПМС</a:t>
            </a:r>
            <a:endParaRPr lang="ru-RU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 rot="5400000">
            <a:off x="4157954" y="5139190"/>
            <a:ext cx="324036" cy="504056"/>
          </a:xfrm>
          <a:prstGeom prst="stripedRightArrow">
            <a:avLst>
              <a:gd name="adj1" fmla="val 50000"/>
              <a:gd name="adj2" fmla="val 454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619671" y="404664"/>
            <a:ext cx="6249683" cy="43204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546" tIns="46273" rIns="92546" bIns="4627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Проблемы при реализации </a:t>
            </a: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принятых</a:t>
            </a:r>
            <a:b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Предложений </a:t>
            </a:r>
            <a:r>
              <a:rPr lang="ru-RU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совершенствованию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Номер слайда 6"/>
          <p:cNvSpPr txBox="1">
            <a:spLocks noGrp="1"/>
          </p:cNvSpPr>
          <p:nvPr/>
        </p:nvSpPr>
        <p:spPr bwMode="auto">
          <a:xfrm>
            <a:off x="8621713" y="-1588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defRPr sz="28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2600">
                <a:solidFill>
                  <a:schemeClr val="accent2"/>
                </a:solidFill>
                <a:latin typeface="Georgia" pitchFamily="18" charset="0"/>
              </a:defRPr>
            </a:lvl2pPr>
            <a:lvl3pPr marL="1143000" indent="-228600">
              <a:defRPr sz="2400">
                <a:solidFill>
                  <a:schemeClr val="accent1"/>
                </a:solidFill>
                <a:latin typeface="Georgia" pitchFamily="18" charset="0"/>
              </a:defRPr>
            </a:lvl3pPr>
            <a:lvl4pPr marL="1600200" indent="-228600">
              <a:defRPr sz="2200">
                <a:solidFill>
                  <a:schemeClr val="accent1"/>
                </a:solidFill>
                <a:latin typeface="Georgia" pitchFamily="18" charset="0"/>
              </a:defRPr>
            </a:lvl4pPr>
            <a:lvl5pPr marL="2057400" indent="-228600">
              <a:defRPr sz="2000">
                <a:solidFill>
                  <a:srgbClr val="7F8FA9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defRPr sz="2000">
                <a:solidFill>
                  <a:srgbClr val="7F8FA9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7F8FA9"/>
              </a:buClr>
              <a:buFont typeface="Georgia" pitchFamily="18" charset="0"/>
              <a:buChar char="▫"/>
              <a:defRPr sz="2000">
                <a:solidFill>
                  <a:srgbClr val="7F8FA9"/>
                </a:solidFill>
                <a:latin typeface="Georgia" pitchFamily="18" charset="0"/>
              </a:defRPr>
            </a:lvl9pPr>
          </a:lstStyle>
          <a:p>
            <a:pPr algn="r"/>
            <a:fld id="{77387EC7-F4B2-4411-871F-001B820D8258}" type="slidenum">
              <a:rPr lang="ru-RU" altLang="ru-RU" sz="1800">
                <a:solidFill>
                  <a:srgbClr val="FFFFFF"/>
                </a:solidFill>
              </a:rPr>
              <a:pPr algn="r"/>
              <a:t>9</a:t>
            </a:fld>
            <a:endParaRPr lang="ru-RU" altLang="ru-RU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7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4_Городск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1869</Words>
  <Application>Microsoft Office PowerPoint</Application>
  <PresentationFormat>Экран (4:3)</PresentationFormat>
  <Paragraphs>271</Paragraphs>
  <Slides>23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4_Городская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client906_12</dc:creator>
  <cp:lastModifiedBy>client406_1</cp:lastModifiedBy>
  <cp:revision>135</cp:revision>
  <cp:lastPrinted>2014-10-24T06:03:53Z</cp:lastPrinted>
  <dcterms:created xsi:type="dcterms:W3CDTF">2014-03-11T11:48:47Z</dcterms:created>
  <dcterms:modified xsi:type="dcterms:W3CDTF">2014-12-03T09:57:47Z</dcterms:modified>
</cp:coreProperties>
</file>